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2" r:id="rId5"/>
    <p:sldMasterId id="2147483670" r:id="rId6"/>
    <p:sldMasterId id="2147483658" r:id="rId7"/>
    <p:sldMasterId id="2147483672" r:id="rId8"/>
    <p:sldMasterId id="2147483664" r:id="rId9"/>
    <p:sldMasterId id="2147483674" r:id="rId10"/>
    <p:sldMasterId id="2147483676" r:id="rId11"/>
  </p:sldMasterIdLst>
  <p:notesMasterIdLst>
    <p:notesMasterId r:id="rId17"/>
  </p:notesMasterIdLst>
  <p:handoutMasterIdLst>
    <p:handoutMasterId r:id="rId18"/>
  </p:handoutMasterIdLst>
  <p:sldIdLst>
    <p:sldId id="319" r:id="rId12"/>
    <p:sldId id="326" r:id="rId13"/>
    <p:sldId id="327" r:id="rId14"/>
    <p:sldId id="328" r:id="rId15"/>
    <p:sldId id="329"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1"/>
    <p:restoredTop sz="94694"/>
  </p:normalViewPr>
  <p:slideViewPr>
    <p:cSldViewPr snapToGrid="0">
      <p:cViewPr varScale="1">
        <p:scale>
          <a:sx n="121" d="100"/>
          <a:sy n="121" d="100"/>
        </p:scale>
        <p:origin x="2008"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slide" Target="slides/slide4.xml"/><Relationship Id="rId10" Type="http://schemas.openxmlformats.org/officeDocument/2006/relationships/slideMaster" Target="slideMasters/slideMaster7.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6/3/19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6/3/19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NCSES (spell out) is the statistical agency for NSF. It is one of the top 13 statistical agencies among over 100 statistical agencies across the government.  They work with OECD to make consistent comparisons of R&amp;D measures across countries. </a:t>
            </a:r>
            <a:endParaRPr lang="en-US"/>
          </a:p>
          <a:p>
            <a:endParaRPr lang="en-US"/>
          </a:p>
          <a:p>
            <a:r>
              <a:rPr lang="en-US"/>
              <a:t>In the United States, the federal government is a major source of R&amp;D funding for universities, nonprofit organizations, federal institutions, and federally funded research and development centers (FFRDCs). The federal government funds a substantial amount of all basic (accounting for 44% of funding in 2015) and applied research (accounting for about 36% of funding in 2015). During the post-recession period from 2010 through 2015, however, the share of U.S. R&amp;D funded by the federal government declined, from just over 30% to around one-fourth, primarily reflecting the waning after 2010 of the incremental funding from the American Recovery and Reinvestment Act (ARRA) and the uncertain federal budget environment since 2011, including broad federal spending caps. Business R&amp;D has led the overall growth in U.S. R&amp;D during this period. The decline in federal funding is an important trend that we will continue to follow, given the federal government’s critical role in the overall R&amp;D infrastructure in the United States.</a:t>
            </a:r>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a:t>
            </a:fld>
            <a:endParaRPr lang="en-US"/>
          </a:p>
        </p:txBody>
      </p:sp>
    </p:spTree>
    <p:extLst>
      <p:ext uri="{BB962C8B-B14F-4D97-AF65-F5344CB8AC3E}">
        <p14:creationId xmlns:p14="http://schemas.microsoft.com/office/powerpoint/2010/main" val="1290730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4205923" y="1473518"/>
            <a:ext cx="4823778"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484188" y="1817688"/>
            <a:ext cx="4064721"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4713289" y="1817688"/>
            <a:ext cx="3948112"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3004820" y="1689100"/>
            <a:ext cx="3180080"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484188" y="2185433"/>
            <a:ext cx="4064721"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4713289" y="2185433"/>
            <a:ext cx="3948112"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30200" y="2133600"/>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79693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3004820" y="2006600"/>
            <a:ext cx="3180080"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447800" y="22987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195760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628702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8997792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6"/>
            <a:ext cx="9144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8467" y="2415639"/>
            <a:ext cx="9144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9071" y="3644102"/>
            <a:ext cx="9144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3"/>
            <a:ext cx="9144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91023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889000" y="660400"/>
            <a:ext cx="745490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889000" y="5786967"/>
            <a:ext cx="4851400"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889000" y="6189127"/>
            <a:ext cx="7454900"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484188" y="1817688"/>
            <a:ext cx="4064721"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4713289" y="1817688"/>
            <a:ext cx="3948112"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004820" y="1689100"/>
            <a:ext cx="3180080"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9F54-2D85-724D-AD11-347845B43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023FC5-27F7-6746-8AAA-C5AAB39AC0A0}"/>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C6D98-D36D-FD48-AE79-FA1BE03ADBF6}"/>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5ABDDD-3F7E-E542-8D10-B52C12A492FB}"/>
              </a:ext>
            </a:extLst>
          </p:cNvPr>
          <p:cNvSpPr>
            <a:spLocks noGrp="1"/>
          </p:cNvSpPr>
          <p:nvPr>
            <p:ph type="dt" sz="half" idx="10"/>
          </p:nvPr>
        </p:nvSpPr>
        <p:spPr/>
        <p:txBody>
          <a:bodyPr/>
          <a:lstStyle/>
          <a:p>
            <a:fld id="{73E3D589-E13C-A744-A62B-8EB636F649CA}" type="datetimeFigureOut">
              <a:rPr lang="en-US" smtClean="0"/>
              <a:t>6/3/19</a:t>
            </a:fld>
            <a:endParaRPr lang="en-US"/>
          </a:p>
        </p:txBody>
      </p:sp>
      <p:sp>
        <p:nvSpPr>
          <p:cNvPr id="6" name="Footer Placeholder 5">
            <a:extLst>
              <a:ext uri="{FF2B5EF4-FFF2-40B4-BE49-F238E27FC236}">
                <a16:creationId xmlns:a16="http://schemas.microsoft.com/office/drawing/2014/main" id="{51917635-CA7B-184F-82F7-40259A77A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D912B-D4F8-2342-AD01-CC749AD2256B}"/>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200020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F09A-0EB1-2F42-9BA2-E54A31464E3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AFA5E50-8AC6-5E4F-A1B9-F416496B8C8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8FFB5-DE7D-A145-BE64-0B5946650CD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17A2DAA-742C-AF4A-AB4F-E6170530624C}"/>
              </a:ext>
            </a:extLst>
          </p:cNvPr>
          <p:cNvSpPr>
            <a:spLocks noGrp="1"/>
          </p:cNvSpPr>
          <p:nvPr>
            <p:ph type="dt" sz="half" idx="10"/>
          </p:nvPr>
        </p:nvSpPr>
        <p:spPr/>
        <p:txBody>
          <a:bodyPr/>
          <a:lstStyle/>
          <a:p>
            <a:fld id="{73E3D589-E13C-A744-A62B-8EB636F649CA}" type="datetimeFigureOut">
              <a:rPr lang="en-US" smtClean="0"/>
              <a:t>6/3/19</a:t>
            </a:fld>
            <a:endParaRPr lang="en-US"/>
          </a:p>
        </p:txBody>
      </p:sp>
      <p:sp>
        <p:nvSpPr>
          <p:cNvPr id="6" name="Footer Placeholder 5">
            <a:extLst>
              <a:ext uri="{FF2B5EF4-FFF2-40B4-BE49-F238E27FC236}">
                <a16:creationId xmlns:a16="http://schemas.microsoft.com/office/drawing/2014/main" id="{AB6328FB-7FD4-BE4A-9581-7AB4F5DA8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EA869-553C-F34E-89E8-39FCE98BF466}"/>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4210267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201-093D-A843-95D0-1BCBB4EFAF4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5A9F8B-958D-8746-8B32-5B34DE152AF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342F136-76F8-9F4B-AD1E-3CA6C28C3912}"/>
              </a:ext>
            </a:extLst>
          </p:cNvPr>
          <p:cNvSpPr>
            <a:spLocks noGrp="1"/>
          </p:cNvSpPr>
          <p:nvPr>
            <p:ph type="dt" sz="half" idx="10"/>
          </p:nvPr>
        </p:nvSpPr>
        <p:spPr/>
        <p:txBody>
          <a:bodyPr/>
          <a:lstStyle/>
          <a:p>
            <a:fld id="{73E3D589-E13C-A744-A62B-8EB636F649CA}" type="datetimeFigureOut">
              <a:rPr lang="en-US" smtClean="0"/>
              <a:t>6/3/19</a:t>
            </a:fld>
            <a:endParaRPr lang="en-US"/>
          </a:p>
        </p:txBody>
      </p:sp>
      <p:sp>
        <p:nvSpPr>
          <p:cNvPr id="5" name="Footer Placeholder 4">
            <a:extLst>
              <a:ext uri="{FF2B5EF4-FFF2-40B4-BE49-F238E27FC236}">
                <a16:creationId xmlns:a16="http://schemas.microsoft.com/office/drawing/2014/main" id="{9B4F27F3-08F4-DD44-8FBC-B432EA82F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57E8A-22AA-6E49-8322-94A7D781CC3C}"/>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17036976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4.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3.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3.xml"/><Relationship Id="rId7" Type="http://schemas.openxmlformats.org/officeDocument/2006/relationships/image" Target="../media/image1.jp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4.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5.xml"/><Relationship Id="rId1" Type="http://schemas.openxmlformats.org/officeDocument/2006/relationships/slideLayout" Target="../slideLayouts/slideLayout16.xml"/><Relationship Id="rId5" Type="http://schemas.openxmlformats.org/officeDocument/2006/relationships/image" Target="../media/image4.emf"/><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4.e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1.jpg"/><Relationship Id="rId5" Type="http://schemas.openxmlformats.org/officeDocument/2006/relationships/slideLayout" Target="../slideLayouts/slideLayout21.xml"/><Relationship Id="rId10" Type="http://schemas.openxmlformats.org/officeDocument/2006/relationships/theme" Target="../theme/theme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7.xml"/><Relationship Id="rId1" Type="http://schemas.openxmlformats.org/officeDocument/2006/relationships/slideLayout" Target="../slideLayouts/slideLayout26.xml"/><Relationship Id="rId5" Type="http://schemas.openxmlformats.org/officeDocument/2006/relationships/image" Target="../media/image4.emf"/><Relationship Id="rId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7702" y="329675"/>
            <a:ext cx="2783767"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29" y="5194968"/>
            <a:ext cx="9144000" cy="1676400"/>
          </a:xfrm>
          <a:prstGeom prst="rect">
            <a:avLst/>
          </a:prstGeom>
        </p:spPr>
      </p:pic>
      <p:pic>
        <p:nvPicPr>
          <p:cNvPr id="8" name="Picture 7" descr="UVA_Primary_white.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
        <p:nvSpPr>
          <p:cNvPr id="6"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86" r:id="rId6"/>
    <p:sldLayoutId id="2147483687" r:id="rId7"/>
    <p:sldLayoutId id="2147483688"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pic>
        <p:nvPicPr>
          <p:cNvPr id="8" name="Picture 7" descr="brushedge_solid_blu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9" y="5194968"/>
            <a:ext cx="9144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
        <p:nvSpPr>
          <p:cNvPr id="9"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sp>
        <p:nvSpPr>
          <p:cNvPr id="8"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6"/>
          <p:cNvSpPr/>
          <p:nvPr userDrawn="1"/>
        </p:nvSpPr>
        <p:spPr>
          <a:xfrm>
            <a:off x="1" y="0"/>
            <a:ext cx="914530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9" name="Picture 8" descr="UVA_Primary_white.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39706" y="277922"/>
            <a:ext cx="1408412" cy="347190"/>
          </a:xfrm>
          <a:prstGeom prst="rect">
            <a:avLst/>
          </a:prstGeom>
        </p:spPr>
      </p:pic>
      <p:sp>
        <p:nvSpPr>
          <p:cNvPr id="10"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 id="2147483682" r:id="rId6"/>
    <p:sldLayoutId id="2147483683" r:id="rId7"/>
    <p:sldLayoutId id="2147483684" r:id="rId8"/>
    <p:sldLayoutId id="2147483685"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4711" y="457200"/>
            <a:ext cx="9158711" cy="6974051"/>
          </a:xfrm>
          <a:prstGeom prst="rect">
            <a:avLst/>
          </a:prstGeom>
        </p:spPr>
      </p:pic>
      <p:sp>
        <p:nvSpPr>
          <p:cNvPr id="9"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6"/>
          <p:cNvSpPr/>
          <p:nvPr userDrawn="1"/>
        </p:nvSpPr>
        <p:spPr>
          <a:xfrm>
            <a:off x="-2630" y="0"/>
            <a:ext cx="914530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9775" y="277922"/>
            <a:ext cx="1408412"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image" Target="../media/image9.tiff"/><Relationship Id="rId1" Type="http://schemas.openxmlformats.org/officeDocument/2006/relationships/slideLayout" Target="../slideLayouts/slideLayout20.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1</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1210334"/>
            <a:ext cx="9072649" cy="997380"/>
          </a:xfrm>
        </p:spPr>
        <p:txBody>
          <a:bodyPr vert="horz" anchor="t"/>
          <a:lstStyle/>
          <a:p>
            <a:r>
              <a:rPr lang="en-US" b="1"/>
              <a:t>04-Measuring the Public Funding of R&amp;D </a:t>
            </a:r>
            <a:endParaRPr lang="en-US"/>
          </a:p>
        </p:txBody>
      </p:sp>
      <p:pic>
        <p:nvPicPr>
          <p:cNvPr id="7" name="Picture 7" descr="A picture containing transport, wheel&#10;&#10;Description generated with very high confidence">
            <a:extLst>
              <a:ext uri="{FF2B5EF4-FFF2-40B4-BE49-F238E27FC236}">
                <a16:creationId xmlns:a16="http://schemas.microsoft.com/office/drawing/2014/main" id="{E66F53D2-9C15-472A-B7B7-4AEA8CA10E9B}"/>
              </a:ext>
            </a:extLst>
          </p:cNvPr>
          <p:cNvPicPr>
            <a:picLocks noChangeAspect="1"/>
          </p:cNvPicPr>
          <p:nvPr/>
        </p:nvPicPr>
        <p:blipFill>
          <a:blip r:embed="rId3"/>
          <a:stretch>
            <a:fillRect/>
          </a:stretch>
        </p:blipFill>
        <p:spPr>
          <a:xfrm>
            <a:off x="1202724" y="1971855"/>
            <a:ext cx="2265690" cy="2151262"/>
          </a:xfrm>
          <a:prstGeom prst="rect">
            <a:avLst/>
          </a:prstGeom>
        </p:spPr>
      </p:pic>
      <p:pic>
        <p:nvPicPr>
          <p:cNvPr id="9" name="Picture 9" descr="A picture containing clipart&#10;&#10;Description generated with high confidence">
            <a:extLst>
              <a:ext uri="{FF2B5EF4-FFF2-40B4-BE49-F238E27FC236}">
                <a16:creationId xmlns:a16="http://schemas.microsoft.com/office/drawing/2014/main" id="{C74484DF-B30D-4D54-87E2-627E5ED36AA4}"/>
              </a:ext>
            </a:extLst>
          </p:cNvPr>
          <p:cNvPicPr>
            <a:picLocks noChangeAspect="1"/>
          </p:cNvPicPr>
          <p:nvPr/>
        </p:nvPicPr>
        <p:blipFill>
          <a:blip r:embed="rId4"/>
          <a:stretch>
            <a:fillRect/>
          </a:stretch>
        </p:blipFill>
        <p:spPr>
          <a:xfrm>
            <a:off x="4508157" y="2143038"/>
            <a:ext cx="2512753" cy="769210"/>
          </a:xfrm>
          <a:prstGeom prst="rect">
            <a:avLst/>
          </a:prstGeom>
        </p:spPr>
      </p:pic>
      <p:pic>
        <p:nvPicPr>
          <p:cNvPr id="11" name="Picture 11">
            <a:extLst>
              <a:ext uri="{FF2B5EF4-FFF2-40B4-BE49-F238E27FC236}">
                <a16:creationId xmlns:a16="http://schemas.microsoft.com/office/drawing/2014/main" id="{D0BF2C27-D853-4D53-9A0B-0B8D026D8675}"/>
              </a:ext>
            </a:extLst>
          </p:cNvPr>
          <p:cNvPicPr>
            <a:picLocks noChangeAspect="1"/>
          </p:cNvPicPr>
          <p:nvPr/>
        </p:nvPicPr>
        <p:blipFill>
          <a:blip r:embed="rId5"/>
          <a:stretch>
            <a:fillRect/>
          </a:stretch>
        </p:blipFill>
        <p:spPr>
          <a:xfrm>
            <a:off x="4508157" y="3276220"/>
            <a:ext cx="2418160" cy="845928"/>
          </a:xfrm>
          <a:prstGeom prst="rect">
            <a:avLst/>
          </a:prstGeom>
        </p:spPr>
      </p:pic>
      <p:sp>
        <p:nvSpPr>
          <p:cNvPr id="5" name="TextBox 4">
            <a:extLst>
              <a:ext uri="{FF2B5EF4-FFF2-40B4-BE49-F238E27FC236}">
                <a16:creationId xmlns:a16="http://schemas.microsoft.com/office/drawing/2014/main" id="{D4E0390D-0B85-4A67-9376-F875FCC32066}"/>
              </a:ext>
            </a:extLst>
          </p:cNvPr>
          <p:cNvSpPr txBox="1"/>
          <p:nvPr/>
        </p:nvSpPr>
        <p:spPr>
          <a:xfrm>
            <a:off x="91406" y="4308111"/>
            <a:ext cx="9055083" cy="1938992"/>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r>
              <a:rPr lang="en-US" sz="2400" b="1" dirty="0">
                <a:solidFill>
                  <a:schemeClr val="accent6">
                    <a:lumMod val="75000"/>
                  </a:schemeClr>
                </a:solidFill>
              </a:rPr>
              <a:t>Team</a:t>
            </a:r>
            <a:endParaRPr lang="en-US" sz="2400" b="1" dirty="0">
              <a:solidFill>
                <a:schemeClr val="accent6">
                  <a:lumMod val="75000"/>
                </a:schemeClr>
              </a:solidFill>
              <a:ea typeface="+mn-lt"/>
              <a:cs typeface="+mn-lt"/>
            </a:endParaRPr>
          </a:p>
          <a:p>
            <a:pPr lvl="1"/>
            <a:r>
              <a:rPr lang="en-US" sz="2400" dirty="0">
                <a:ea typeface="+mn-lt"/>
                <a:cs typeface="+mn-lt"/>
              </a:rPr>
              <a:t>Sponsor – John Jankowski, NSF NCSES Director for R&amp;D Statistics</a:t>
            </a:r>
            <a:br>
              <a:rPr lang="en-US" sz="2400" dirty="0">
                <a:ea typeface="+mn-lt"/>
                <a:cs typeface="+mn-lt"/>
              </a:rPr>
            </a:br>
            <a:r>
              <a:rPr lang="en-US" sz="2400" b="1" dirty="0">
                <a:solidFill>
                  <a:schemeClr val="accent6">
                    <a:lumMod val="75000"/>
                  </a:schemeClr>
                </a:solidFill>
              </a:rPr>
              <a:t>SDAD - Stephanie Shipp, economist​, Joel Thurston, social psychologist​, Alyssa </a:t>
            </a:r>
            <a:r>
              <a:rPr lang="en-US" sz="2400" b="1" dirty="0" err="1">
                <a:solidFill>
                  <a:schemeClr val="accent6">
                    <a:lumMod val="75000"/>
                  </a:schemeClr>
                </a:solidFill>
              </a:rPr>
              <a:t>Fowers</a:t>
            </a:r>
            <a:r>
              <a:rPr lang="en-US" sz="2400" b="1" dirty="0">
                <a:solidFill>
                  <a:schemeClr val="accent6">
                    <a:lumMod val="75000"/>
                  </a:schemeClr>
                </a:solidFill>
              </a:rPr>
              <a:t>, DSPG Graduate student, and YOU????</a:t>
            </a:r>
            <a:endParaRPr lang="en-US" sz="2400" b="1" dirty="0">
              <a:solidFill>
                <a:schemeClr val="accent6">
                  <a:lumMod val="75000"/>
                </a:schemeClr>
              </a:solidFill>
              <a:cs typeface="Calibri"/>
            </a:endParaRPr>
          </a:p>
        </p:txBody>
      </p:sp>
    </p:spTree>
    <p:extLst>
      <p:ext uri="{BB962C8B-B14F-4D97-AF65-F5344CB8AC3E}">
        <p14:creationId xmlns:p14="http://schemas.microsoft.com/office/powerpoint/2010/main" val="334844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BEE482-5994-614F-9E2D-0B79CC28F5F1}"/>
              </a:ext>
            </a:extLst>
          </p:cNvPr>
          <p:cNvSpPr/>
          <p:nvPr/>
        </p:nvSpPr>
        <p:spPr>
          <a:xfrm>
            <a:off x="5774815" y="1315254"/>
            <a:ext cx="2171006" cy="2626017"/>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118415A-D74F-824C-A31D-4BDFE4AA68BE}"/>
              </a:ext>
            </a:extLst>
          </p:cNvPr>
          <p:cNvSpPr/>
          <p:nvPr/>
        </p:nvSpPr>
        <p:spPr>
          <a:xfrm>
            <a:off x="5774814" y="2353473"/>
            <a:ext cx="2171007" cy="546213"/>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A12ADC7-359A-AB4C-8946-C66396F8D158}"/>
              </a:ext>
            </a:extLst>
          </p:cNvPr>
          <p:cNvSpPr>
            <a:spLocks noGrp="1"/>
          </p:cNvSpPr>
          <p:nvPr>
            <p:ph type="sldNum" sz="quarter" idx="10"/>
          </p:nvPr>
        </p:nvSpPr>
        <p:spPr/>
        <p:txBody>
          <a:bodyPr/>
          <a:lstStyle/>
          <a:p>
            <a:fld id="{0F418C06-167A-E646-9EF6-18275B625F6B}" type="slidenum">
              <a:rPr lang="en-US" smtClean="0"/>
              <a:pPr/>
              <a:t>2</a:t>
            </a:fld>
            <a:endParaRPr lang="en-US"/>
          </a:p>
        </p:txBody>
      </p:sp>
      <p:sp>
        <p:nvSpPr>
          <p:cNvPr id="8" name="Text Placeholder 2">
            <a:extLst>
              <a:ext uri="{FF2B5EF4-FFF2-40B4-BE49-F238E27FC236}">
                <a16:creationId xmlns:a16="http://schemas.microsoft.com/office/drawing/2014/main" id="{072A1037-6E81-364A-9453-9F2F7021D397}"/>
              </a:ext>
            </a:extLst>
          </p:cNvPr>
          <p:cNvSpPr txBox="1">
            <a:spLocks/>
          </p:cNvSpPr>
          <p:nvPr/>
        </p:nvSpPr>
        <p:spPr>
          <a:xfrm>
            <a:off x="5774813" y="1332297"/>
            <a:ext cx="3057525" cy="2626018"/>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accent6">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2400" dirty="0">
                <a:solidFill>
                  <a:schemeClr val="bg1">
                    <a:lumMod val="65000"/>
                  </a:schemeClr>
                </a:solidFill>
              </a:rPr>
              <a:t>dementia</a:t>
            </a:r>
          </a:p>
          <a:p>
            <a:pPr algn="l"/>
            <a:r>
              <a:rPr lang="en-US" sz="2400" dirty="0">
                <a:solidFill>
                  <a:schemeClr val="bg1">
                    <a:lumMod val="65000"/>
                  </a:schemeClr>
                </a:solidFill>
              </a:rPr>
              <a:t>food safety</a:t>
            </a:r>
          </a:p>
          <a:p>
            <a:pPr algn="l"/>
            <a:endParaRPr lang="en-US" sz="2000" dirty="0">
              <a:solidFill>
                <a:schemeClr val="bg1">
                  <a:lumMod val="65000"/>
                </a:schemeClr>
              </a:solidFill>
            </a:endParaRPr>
          </a:p>
          <a:p>
            <a:pPr algn="l"/>
            <a:endParaRPr lang="en-US" sz="2400" dirty="0"/>
          </a:p>
          <a:p>
            <a:pPr algn="l"/>
            <a:r>
              <a:rPr lang="en-US" sz="2400" dirty="0">
                <a:solidFill>
                  <a:schemeClr val="bg1">
                    <a:lumMod val="65000"/>
                  </a:schemeClr>
                </a:solidFill>
              </a:rPr>
              <a:t>prosthetics</a:t>
            </a:r>
          </a:p>
          <a:p>
            <a:pPr algn="l"/>
            <a:r>
              <a:rPr lang="en-US" sz="2400" dirty="0">
                <a:solidFill>
                  <a:schemeClr val="bg1">
                    <a:lumMod val="65000"/>
                  </a:schemeClr>
                </a:solidFill>
              </a:rPr>
              <a:t>solar energy</a:t>
            </a:r>
          </a:p>
          <a:p>
            <a:pPr algn="l"/>
            <a:endParaRPr lang="en-US" sz="2800" dirty="0"/>
          </a:p>
        </p:txBody>
      </p:sp>
      <p:sp>
        <p:nvSpPr>
          <p:cNvPr id="5" name="Text Placeholder 2">
            <a:extLst>
              <a:ext uri="{FF2B5EF4-FFF2-40B4-BE49-F238E27FC236}">
                <a16:creationId xmlns:a16="http://schemas.microsoft.com/office/drawing/2014/main" id="{FC3A00E7-52A6-BA4D-AA0A-4E4B129F4FA5}"/>
              </a:ext>
            </a:extLst>
          </p:cNvPr>
          <p:cNvSpPr txBox="1">
            <a:spLocks/>
          </p:cNvSpPr>
          <p:nvPr/>
        </p:nvSpPr>
        <p:spPr>
          <a:xfrm>
            <a:off x="122216" y="2332454"/>
            <a:ext cx="9371831" cy="2626018"/>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accent6">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2400" dirty="0"/>
              <a:t>How much public R&amp;D funding goes towards  </a:t>
            </a:r>
            <a:r>
              <a:rPr lang="en-US" sz="2400" dirty="0">
                <a:solidFill>
                  <a:schemeClr val="accent6">
                    <a:lumMod val="50000"/>
                  </a:schemeClr>
                </a:solidFill>
              </a:rPr>
              <a:t>nanotechnology   </a:t>
            </a:r>
            <a:r>
              <a:rPr lang="en-US" sz="2400" dirty="0"/>
              <a:t>?</a:t>
            </a:r>
          </a:p>
          <a:p>
            <a:pPr algn="l"/>
            <a:r>
              <a:rPr lang="en-US" sz="2800" dirty="0"/>
              <a:t>		</a:t>
            </a:r>
          </a:p>
          <a:p>
            <a:pPr algn="l"/>
            <a:endParaRPr lang="en-US" sz="2800" dirty="0"/>
          </a:p>
          <a:p>
            <a:pPr algn="l"/>
            <a:r>
              <a:rPr lang="en-US" sz="2800" dirty="0"/>
              <a:t>		</a:t>
            </a:r>
            <a:r>
              <a:rPr lang="en-US" sz="2400" dirty="0"/>
              <a:t>…in the US?</a:t>
            </a:r>
          </a:p>
          <a:p>
            <a:pPr algn="l"/>
            <a:r>
              <a:rPr lang="en-US" sz="2400" dirty="0"/>
              <a:t>		…from the federal government?</a:t>
            </a:r>
          </a:p>
          <a:p>
            <a:pPr algn="l"/>
            <a:r>
              <a:rPr lang="en-US" sz="2400" dirty="0"/>
              <a:t>		…within a specific scientific agency?</a:t>
            </a:r>
          </a:p>
        </p:txBody>
      </p:sp>
    </p:spTree>
    <p:extLst>
      <p:ext uri="{BB962C8B-B14F-4D97-AF65-F5344CB8AC3E}">
        <p14:creationId xmlns:p14="http://schemas.microsoft.com/office/powerpoint/2010/main" val="2670954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423479-7695-0A46-9939-6466E61E5B1B}"/>
              </a:ext>
            </a:extLst>
          </p:cNvPr>
          <p:cNvSpPr>
            <a:spLocks noGrp="1"/>
          </p:cNvSpPr>
          <p:nvPr>
            <p:ph type="sldNum" sz="quarter" idx="10"/>
          </p:nvPr>
        </p:nvSpPr>
        <p:spPr/>
        <p:txBody>
          <a:bodyPr/>
          <a:lstStyle/>
          <a:p>
            <a:fld id="{0F418C06-167A-E646-9EF6-18275B625F6B}" type="slidenum">
              <a:rPr lang="en-US" smtClean="0"/>
              <a:pPr/>
              <a:t>3</a:t>
            </a:fld>
            <a:endParaRPr lang="en-US"/>
          </a:p>
        </p:txBody>
      </p:sp>
      <p:sp>
        <p:nvSpPr>
          <p:cNvPr id="4" name="Text Placeholder 3">
            <a:extLst>
              <a:ext uri="{FF2B5EF4-FFF2-40B4-BE49-F238E27FC236}">
                <a16:creationId xmlns:a16="http://schemas.microsoft.com/office/drawing/2014/main" id="{AD22E311-7168-DB41-906F-206C4041DBD7}"/>
              </a:ext>
            </a:extLst>
          </p:cNvPr>
          <p:cNvSpPr>
            <a:spLocks noGrp="1"/>
          </p:cNvSpPr>
          <p:nvPr>
            <p:ph type="body" sz="quarter" idx="14"/>
          </p:nvPr>
        </p:nvSpPr>
        <p:spPr>
          <a:xfrm>
            <a:off x="531018" y="1110720"/>
            <a:ext cx="8081963" cy="4680479"/>
          </a:xfrm>
        </p:spPr>
        <p:txBody>
          <a:bodyPr/>
          <a:lstStyle/>
          <a:p>
            <a:r>
              <a:rPr lang="en-US" sz="2800" dirty="0">
                <a:solidFill>
                  <a:schemeClr val="accent6">
                    <a:lumMod val="75000"/>
                  </a:schemeClr>
                </a:solidFill>
              </a:rPr>
              <a:t>THE PROBLEM: </a:t>
            </a:r>
            <a:r>
              <a:rPr lang="en-US" sz="2000" dirty="0"/>
              <a:t>federal R&amp;D data is reported based on high-level, aggregated survey results, so it’s challenging to investigate specific research topics over time.</a:t>
            </a:r>
          </a:p>
          <a:p>
            <a:endParaRPr lang="en-US" sz="1400" dirty="0"/>
          </a:p>
          <a:p>
            <a:r>
              <a:rPr lang="en-US" sz="2800" dirty="0">
                <a:solidFill>
                  <a:schemeClr val="accent6">
                    <a:lumMod val="75000"/>
                  </a:schemeClr>
                </a:solidFill>
              </a:rPr>
              <a:t>THE PROJECT: </a:t>
            </a:r>
            <a:r>
              <a:rPr lang="en-US" sz="2000" dirty="0"/>
              <a:t>investigate building a micro database of public funding for R&amp;D projects based on open and available administrative data</a:t>
            </a:r>
          </a:p>
          <a:p>
            <a:endParaRPr lang="en-US" sz="1400" dirty="0"/>
          </a:p>
          <a:p>
            <a:r>
              <a:rPr lang="en-US" sz="2800" dirty="0">
                <a:solidFill>
                  <a:schemeClr val="accent6">
                    <a:lumMod val="75000"/>
                  </a:schemeClr>
                </a:solidFill>
              </a:rPr>
              <a:t>THE PROOF-OF-CONCEPT: </a:t>
            </a:r>
            <a:r>
              <a:rPr lang="en-US" sz="2000" dirty="0"/>
              <a:t>work with administrative data from six federal science agencies to investigate what information is available, similarity across agencies, and consistency with existing survey data</a:t>
            </a:r>
          </a:p>
          <a:p>
            <a:endParaRPr lang="en-US" sz="1400" dirty="0"/>
          </a:p>
          <a:p>
            <a:r>
              <a:rPr lang="en-US" sz="2800" dirty="0">
                <a:solidFill>
                  <a:schemeClr val="accent6">
                    <a:lumMod val="75000"/>
                  </a:schemeClr>
                </a:solidFill>
              </a:rPr>
              <a:t>THE PRESENTATION</a:t>
            </a:r>
            <a:r>
              <a:rPr lang="en-US" sz="2000" dirty="0"/>
              <a:t>: can project-level data be linked and analyzed in new ways, including research institutions, research topics, publications, impact, </a:t>
            </a:r>
            <a:r>
              <a:rPr lang="en-US" sz="2000" dirty="0" err="1"/>
              <a:t>etc</a:t>
            </a:r>
            <a:r>
              <a:rPr lang="en-US" sz="2000" dirty="0"/>
              <a:t>?</a:t>
            </a:r>
          </a:p>
        </p:txBody>
      </p:sp>
    </p:spTree>
    <p:extLst>
      <p:ext uri="{BB962C8B-B14F-4D97-AF65-F5344CB8AC3E}">
        <p14:creationId xmlns:p14="http://schemas.microsoft.com/office/powerpoint/2010/main" val="3522485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80ACF-CE56-F94A-8E32-7C948D58183C}"/>
              </a:ext>
            </a:extLst>
          </p:cNvPr>
          <p:cNvSpPr>
            <a:spLocks noGrp="1"/>
          </p:cNvSpPr>
          <p:nvPr>
            <p:ph type="sldNum" sz="quarter" idx="10"/>
          </p:nvPr>
        </p:nvSpPr>
        <p:spPr/>
        <p:txBody>
          <a:bodyPr/>
          <a:lstStyle/>
          <a:p>
            <a:fld id="{0F418C06-167A-E646-9EF6-18275B625F6B}" type="slidenum">
              <a:rPr lang="en-US" smtClean="0"/>
              <a:pPr/>
              <a:t>4</a:t>
            </a:fld>
            <a:endParaRPr lang="en-US"/>
          </a:p>
        </p:txBody>
      </p:sp>
      <p:sp>
        <p:nvSpPr>
          <p:cNvPr id="3" name="Text Placeholder 2">
            <a:extLst>
              <a:ext uri="{FF2B5EF4-FFF2-40B4-BE49-F238E27FC236}">
                <a16:creationId xmlns:a16="http://schemas.microsoft.com/office/drawing/2014/main" id="{FAC9AE33-FDA0-C745-9D1C-19C70DCF6678}"/>
              </a:ext>
            </a:extLst>
          </p:cNvPr>
          <p:cNvSpPr>
            <a:spLocks noGrp="1"/>
          </p:cNvSpPr>
          <p:nvPr>
            <p:ph type="body" sz="quarter" idx="13"/>
          </p:nvPr>
        </p:nvSpPr>
        <p:spPr>
          <a:xfrm>
            <a:off x="0" y="1030927"/>
            <a:ext cx="9144000" cy="508150"/>
          </a:xfrm>
        </p:spPr>
        <p:txBody>
          <a:bodyPr/>
          <a:lstStyle/>
          <a:p>
            <a:r>
              <a:rPr lang="en-US" dirty="0"/>
              <a:t>Summer Goals</a:t>
            </a:r>
          </a:p>
        </p:txBody>
      </p:sp>
      <p:sp>
        <p:nvSpPr>
          <p:cNvPr id="4" name="Text Placeholder 3">
            <a:extLst>
              <a:ext uri="{FF2B5EF4-FFF2-40B4-BE49-F238E27FC236}">
                <a16:creationId xmlns:a16="http://schemas.microsoft.com/office/drawing/2014/main" id="{ACE97CDE-1DE0-B940-B1D8-0E4E2600292A}"/>
              </a:ext>
            </a:extLst>
          </p:cNvPr>
          <p:cNvSpPr>
            <a:spLocks noGrp="1"/>
          </p:cNvSpPr>
          <p:nvPr>
            <p:ph type="body" sz="quarter" idx="14"/>
          </p:nvPr>
        </p:nvSpPr>
        <p:spPr>
          <a:xfrm>
            <a:off x="366712" y="1624805"/>
            <a:ext cx="8410575" cy="1804195"/>
          </a:xfrm>
        </p:spPr>
        <p:txBody>
          <a:bodyPr/>
          <a:lstStyle/>
          <a:p>
            <a:pPr marL="285750" indent="-285750">
              <a:buFont typeface="Arial" panose="020B0604020202020204" pitchFamily="34" charset="0"/>
              <a:buChar char="•"/>
            </a:pPr>
            <a:r>
              <a:rPr lang="en-US" dirty="0"/>
              <a:t>Discover and document public R&amp;D expenditure data from federal science agencies</a:t>
            </a:r>
          </a:p>
          <a:p>
            <a:pPr marL="285750" indent="-285750">
              <a:buFont typeface="Arial" panose="020B0604020202020204" pitchFamily="34" charset="0"/>
              <a:buChar char="•"/>
            </a:pPr>
            <a:r>
              <a:rPr lang="en-US" dirty="0"/>
              <a:t>Acquire data, profile, explore, and compare to published estimates of R&amp;D spending</a:t>
            </a:r>
          </a:p>
          <a:p>
            <a:pPr marL="285750" indent="-285750">
              <a:buFont typeface="Arial" panose="020B0604020202020204" pitchFamily="34" charset="0"/>
              <a:buChar char="•"/>
            </a:pPr>
            <a:r>
              <a:rPr lang="en-US" dirty="0"/>
              <a:t>Visualize and present the information to facilitate new connections and increased understanding of public R&amp;D expenditures</a:t>
            </a:r>
          </a:p>
        </p:txBody>
      </p:sp>
      <p:sp>
        <p:nvSpPr>
          <p:cNvPr id="5" name="Text Placeholder 2">
            <a:extLst>
              <a:ext uri="{FF2B5EF4-FFF2-40B4-BE49-F238E27FC236}">
                <a16:creationId xmlns:a16="http://schemas.microsoft.com/office/drawing/2014/main" id="{01E0AB45-3034-0747-A0D6-81F8783177A4}"/>
              </a:ext>
            </a:extLst>
          </p:cNvPr>
          <p:cNvSpPr txBox="1">
            <a:spLocks/>
          </p:cNvSpPr>
          <p:nvPr/>
        </p:nvSpPr>
        <p:spPr>
          <a:xfrm>
            <a:off x="0" y="4427307"/>
            <a:ext cx="9144000" cy="50815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accent6">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Additional Deliverables</a:t>
            </a:r>
          </a:p>
        </p:txBody>
      </p:sp>
      <p:sp>
        <p:nvSpPr>
          <p:cNvPr id="6" name="Text Placeholder 3">
            <a:extLst>
              <a:ext uri="{FF2B5EF4-FFF2-40B4-BE49-F238E27FC236}">
                <a16:creationId xmlns:a16="http://schemas.microsoft.com/office/drawing/2014/main" id="{09983B72-E7B7-C04D-9604-206CA3367ED9}"/>
              </a:ext>
            </a:extLst>
          </p:cNvPr>
          <p:cNvSpPr txBox="1">
            <a:spLocks/>
          </p:cNvSpPr>
          <p:nvPr/>
        </p:nvSpPr>
        <p:spPr>
          <a:xfrm>
            <a:off x="366712" y="5021185"/>
            <a:ext cx="8410575" cy="1804195"/>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SAGE brief for online publication</a:t>
            </a:r>
          </a:p>
          <a:p>
            <a:pPr marL="285750" indent="-285750">
              <a:buFont typeface="Arial" panose="020B0604020202020204" pitchFamily="34" charset="0"/>
              <a:buChar char="•"/>
            </a:pPr>
            <a:r>
              <a:rPr lang="en-US" dirty="0"/>
              <a:t>DSPG symposium poster and 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FAC678CD-4C73-E746-838E-98FD686B759D}"/>
              </a:ext>
            </a:extLst>
          </p:cNvPr>
          <p:cNvPicPr>
            <a:picLocks noChangeAspect="1"/>
          </p:cNvPicPr>
          <p:nvPr/>
        </p:nvPicPr>
        <p:blipFill>
          <a:blip r:embed="rId2"/>
          <a:stretch>
            <a:fillRect/>
          </a:stretch>
        </p:blipFill>
        <p:spPr>
          <a:xfrm>
            <a:off x="3214356" y="3130158"/>
            <a:ext cx="1376227" cy="1151443"/>
          </a:xfrm>
          <a:prstGeom prst="rect">
            <a:avLst/>
          </a:prstGeom>
        </p:spPr>
      </p:pic>
      <p:pic>
        <p:nvPicPr>
          <p:cNvPr id="11" name="Picture 10">
            <a:extLst>
              <a:ext uri="{FF2B5EF4-FFF2-40B4-BE49-F238E27FC236}">
                <a16:creationId xmlns:a16="http://schemas.microsoft.com/office/drawing/2014/main" id="{AFF8237A-BB18-FB44-9617-7C0BFFE1DD8C}"/>
              </a:ext>
            </a:extLst>
          </p:cNvPr>
          <p:cNvPicPr>
            <a:picLocks noChangeAspect="1"/>
          </p:cNvPicPr>
          <p:nvPr/>
        </p:nvPicPr>
        <p:blipFill>
          <a:blip r:embed="rId3"/>
          <a:stretch>
            <a:fillRect/>
          </a:stretch>
        </p:blipFill>
        <p:spPr>
          <a:xfrm>
            <a:off x="475143" y="3092290"/>
            <a:ext cx="1220799" cy="1227179"/>
          </a:xfrm>
          <a:prstGeom prst="rect">
            <a:avLst/>
          </a:prstGeom>
        </p:spPr>
      </p:pic>
      <p:pic>
        <p:nvPicPr>
          <p:cNvPr id="12" name="Picture 11">
            <a:extLst>
              <a:ext uri="{FF2B5EF4-FFF2-40B4-BE49-F238E27FC236}">
                <a16:creationId xmlns:a16="http://schemas.microsoft.com/office/drawing/2014/main" id="{98FF2AF1-AA84-E14D-81FC-F3995618AEF7}"/>
              </a:ext>
            </a:extLst>
          </p:cNvPr>
          <p:cNvPicPr>
            <a:picLocks noChangeAspect="1"/>
          </p:cNvPicPr>
          <p:nvPr/>
        </p:nvPicPr>
        <p:blipFill>
          <a:blip r:embed="rId4"/>
          <a:stretch>
            <a:fillRect/>
          </a:stretch>
        </p:blipFill>
        <p:spPr>
          <a:xfrm>
            <a:off x="1890853" y="3209480"/>
            <a:ext cx="1128592" cy="992799"/>
          </a:xfrm>
          <a:prstGeom prst="rect">
            <a:avLst/>
          </a:prstGeom>
        </p:spPr>
      </p:pic>
      <p:pic>
        <p:nvPicPr>
          <p:cNvPr id="13" name="Picture 12">
            <a:extLst>
              <a:ext uri="{FF2B5EF4-FFF2-40B4-BE49-F238E27FC236}">
                <a16:creationId xmlns:a16="http://schemas.microsoft.com/office/drawing/2014/main" id="{580F7068-6F40-FC42-AB79-A72E8D129DE8}"/>
              </a:ext>
            </a:extLst>
          </p:cNvPr>
          <p:cNvPicPr>
            <a:picLocks noChangeAspect="1"/>
          </p:cNvPicPr>
          <p:nvPr/>
        </p:nvPicPr>
        <p:blipFill>
          <a:blip r:embed="rId5"/>
          <a:stretch>
            <a:fillRect/>
          </a:stretch>
        </p:blipFill>
        <p:spPr>
          <a:xfrm>
            <a:off x="4785494" y="3136435"/>
            <a:ext cx="1149885" cy="1138889"/>
          </a:xfrm>
          <a:prstGeom prst="rect">
            <a:avLst/>
          </a:prstGeom>
        </p:spPr>
      </p:pic>
      <p:pic>
        <p:nvPicPr>
          <p:cNvPr id="14" name="Picture 13">
            <a:extLst>
              <a:ext uri="{FF2B5EF4-FFF2-40B4-BE49-F238E27FC236}">
                <a16:creationId xmlns:a16="http://schemas.microsoft.com/office/drawing/2014/main" id="{FEC59E7C-206D-A348-9304-79032A5411F8}"/>
              </a:ext>
            </a:extLst>
          </p:cNvPr>
          <p:cNvPicPr>
            <a:picLocks noChangeAspect="1"/>
          </p:cNvPicPr>
          <p:nvPr/>
        </p:nvPicPr>
        <p:blipFill>
          <a:blip r:embed="rId6"/>
          <a:stretch>
            <a:fillRect/>
          </a:stretch>
        </p:blipFill>
        <p:spPr>
          <a:xfrm>
            <a:off x="6130290" y="3226271"/>
            <a:ext cx="1384705" cy="959216"/>
          </a:xfrm>
          <a:prstGeom prst="rect">
            <a:avLst/>
          </a:prstGeom>
        </p:spPr>
      </p:pic>
      <p:pic>
        <p:nvPicPr>
          <p:cNvPr id="15" name="Picture 14">
            <a:extLst>
              <a:ext uri="{FF2B5EF4-FFF2-40B4-BE49-F238E27FC236}">
                <a16:creationId xmlns:a16="http://schemas.microsoft.com/office/drawing/2014/main" id="{1EE38B7B-A850-6F47-820E-A7780F6AEF42}"/>
              </a:ext>
            </a:extLst>
          </p:cNvPr>
          <p:cNvPicPr>
            <a:picLocks noChangeAspect="1"/>
          </p:cNvPicPr>
          <p:nvPr/>
        </p:nvPicPr>
        <p:blipFill>
          <a:blip r:embed="rId7"/>
          <a:stretch>
            <a:fillRect/>
          </a:stretch>
        </p:blipFill>
        <p:spPr>
          <a:xfrm>
            <a:off x="7709904" y="3131416"/>
            <a:ext cx="1149885" cy="1148927"/>
          </a:xfrm>
          <a:prstGeom prst="rect">
            <a:avLst/>
          </a:prstGeom>
        </p:spPr>
      </p:pic>
    </p:spTree>
    <p:extLst>
      <p:ext uri="{BB962C8B-B14F-4D97-AF65-F5344CB8AC3E}">
        <p14:creationId xmlns:p14="http://schemas.microsoft.com/office/powerpoint/2010/main" val="7904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CC239-40FC-3440-BC7F-4675700D5722}"/>
              </a:ext>
            </a:extLst>
          </p:cNvPr>
          <p:cNvSpPr>
            <a:spLocks noGrp="1"/>
          </p:cNvSpPr>
          <p:nvPr>
            <p:ph type="sldNum" sz="quarter" idx="10"/>
          </p:nvPr>
        </p:nvSpPr>
        <p:spPr/>
        <p:txBody>
          <a:bodyPr/>
          <a:lstStyle/>
          <a:p>
            <a:fld id="{0F418C06-167A-E646-9EF6-18275B625F6B}" type="slidenum">
              <a:rPr lang="en-US" smtClean="0"/>
              <a:pPr/>
              <a:t>5</a:t>
            </a:fld>
            <a:endParaRPr lang="en-US"/>
          </a:p>
        </p:txBody>
      </p:sp>
      <p:sp>
        <p:nvSpPr>
          <p:cNvPr id="3" name="Text Placeholder 2">
            <a:extLst>
              <a:ext uri="{FF2B5EF4-FFF2-40B4-BE49-F238E27FC236}">
                <a16:creationId xmlns:a16="http://schemas.microsoft.com/office/drawing/2014/main" id="{67459774-A879-1C40-93BF-05F2F301FEBE}"/>
              </a:ext>
            </a:extLst>
          </p:cNvPr>
          <p:cNvSpPr>
            <a:spLocks noGrp="1"/>
          </p:cNvSpPr>
          <p:nvPr>
            <p:ph type="body" sz="quarter" idx="13"/>
          </p:nvPr>
        </p:nvSpPr>
        <p:spPr/>
        <p:txBody>
          <a:bodyPr/>
          <a:lstStyle/>
          <a:p>
            <a:r>
              <a:rPr lang="en-US" dirty="0"/>
              <a:t>Team</a:t>
            </a:r>
          </a:p>
        </p:txBody>
      </p:sp>
      <p:sp>
        <p:nvSpPr>
          <p:cNvPr id="6" name="Text Placeholder 3">
            <a:extLst>
              <a:ext uri="{FF2B5EF4-FFF2-40B4-BE49-F238E27FC236}">
                <a16:creationId xmlns:a16="http://schemas.microsoft.com/office/drawing/2014/main" id="{2AEF57FA-9FF0-0946-8DFF-BF7C154E1EDE}"/>
              </a:ext>
            </a:extLst>
          </p:cNvPr>
          <p:cNvSpPr>
            <a:spLocks noGrp="1"/>
          </p:cNvSpPr>
          <p:nvPr>
            <p:ph type="body" sz="quarter" idx="14"/>
          </p:nvPr>
        </p:nvSpPr>
        <p:spPr>
          <a:xfrm>
            <a:off x="366712" y="1900475"/>
            <a:ext cx="8410575" cy="3992325"/>
          </a:xfrm>
        </p:spPr>
        <p:txBody>
          <a:bodyPr/>
          <a:lstStyle/>
          <a:p>
            <a:r>
              <a:rPr lang="en-US" sz="2400" dirty="0">
                <a:solidFill>
                  <a:schemeClr val="accent6">
                    <a:lumMod val="75000"/>
                  </a:schemeClr>
                </a:solidFill>
              </a:rPr>
              <a:t>Sponsor: </a:t>
            </a:r>
            <a:r>
              <a:rPr lang="en-US" sz="2400" dirty="0"/>
              <a:t>John Jankowski, National Center for Science Engineering Statistics </a:t>
            </a:r>
          </a:p>
          <a:p>
            <a:endParaRPr lang="en-US" sz="2400" dirty="0"/>
          </a:p>
          <a:p>
            <a:r>
              <a:rPr lang="en-US" sz="2400" dirty="0">
                <a:solidFill>
                  <a:schemeClr val="accent6">
                    <a:lumMod val="75000"/>
                  </a:schemeClr>
                </a:solidFill>
              </a:rPr>
              <a:t>SDAD: </a:t>
            </a:r>
            <a:r>
              <a:rPr lang="en-US" sz="2400" dirty="0"/>
              <a:t>Stephanie and Joel</a:t>
            </a:r>
          </a:p>
          <a:p>
            <a:endParaRPr lang="en-US" sz="2400" dirty="0"/>
          </a:p>
          <a:p>
            <a:r>
              <a:rPr lang="en-US" sz="2400" dirty="0">
                <a:solidFill>
                  <a:schemeClr val="accent6">
                    <a:lumMod val="75000"/>
                  </a:schemeClr>
                </a:solidFill>
              </a:rPr>
              <a:t>Fellow: </a:t>
            </a:r>
            <a:r>
              <a:rPr lang="en-US" sz="2400" dirty="0"/>
              <a:t>Alyssa</a:t>
            </a:r>
          </a:p>
          <a:p>
            <a:endParaRPr lang="en-US" sz="2400" dirty="0"/>
          </a:p>
          <a:p>
            <a:r>
              <a:rPr lang="en-US" sz="2400" dirty="0">
                <a:solidFill>
                  <a:schemeClr val="accent6">
                    <a:lumMod val="75000"/>
                  </a:schemeClr>
                </a:solidFill>
              </a:rPr>
              <a:t>Looking for interns </a:t>
            </a:r>
            <a:r>
              <a:rPr lang="en-US" sz="2400" dirty="0"/>
              <a:t>comfortable with R, </a:t>
            </a:r>
            <a:r>
              <a:rPr lang="en-US" sz="2400" dirty="0" err="1"/>
              <a:t>webscraping</a:t>
            </a:r>
            <a:r>
              <a:rPr lang="en-US" sz="2400" dirty="0"/>
              <a:t>, exploring, and summarizing data for use in analysis</a:t>
            </a:r>
          </a:p>
        </p:txBody>
      </p:sp>
    </p:spTree>
    <p:extLst>
      <p:ext uri="{BB962C8B-B14F-4D97-AF65-F5344CB8AC3E}">
        <p14:creationId xmlns:p14="http://schemas.microsoft.com/office/powerpoint/2010/main" val="1536000628"/>
      </p:ext>
    </p:extLst>
  </p:cSld>
  <p:clrMapOvr>
    <a:masterClrMapping/>
  </p:clrMapOvr>
</p:sld>
</file>

<file path=ppt/theme/theme1.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0F92EF6C-D6BB-4608-BA35-E518DFB13D6B}">
  <ds:schemaRefs>
    <ds:schemaRef ds:uri="http://schemas.microsoft.com/office/infopath/2007/PartnerControls"/>
    <ds:schemaRef ds:uri="http://schemas.microsoft.com/office/2006/metadata/properties"/>
    <ds:schemaRef ds:uri="http://schemas.openxmlformats.org/package/2006/metadata/core-properties"/>
    <ds:schemaRef ds:uri="803e5ffa-c85b-4be1-b266-97e9b39ca769"/>
    <ds:schemaRef ds:uri="http://purl.org/dc/elements/1.1/"/>
    <ds:schemaRef ds:uri="http://purl.org/dc/terms/"/>
    <ds:schemaRef ds:uri="http://schemas.microsoft.com/office/2006/documentManagement/types"/>
    <ds:schemaRef ds:uri="f003ee77-356f-42cf-a98d-4065128301ee"/>
    <ds:schemaRef ds:uri="http://www.w3.org/XML/1998/namespace"/>
    <ds:schemaRef ds:uri="http://purl.org/dc/dcmitype/"/>
  </ds:schemaRefs>
</ds:datastoreItem>
</file>

<file path=customXml/itemProps3.xml><?xml version="1.0" encoding="utf-8"?>
<ds:datastoreItem xmlns:ds="http://schemas.openxmlformats.org/officeDocument/2006/customXml" ds:itemID="{166BF936-CBC4-4E87-A2D6-6781AF096CB8}"/>
</file>

<file path=docProps/app.xml><?xml version="1.0" encoding="utf-8"?>
<Properties xmlns="http://schemas.openxmlformats.org/officeDocument/2006/extended-properties" xmlns:vt="http://schemas.openxmlformats.org/officeDocument/2006/docPropsVTypes">
  <TotalTime>472</TotalTime>
  <Words>280</Words>
  <Application>Microsoft Macintosh PowerPoint</Application>
  <PresentationFormat>On-screen Show (4:3)</PresentationFormat>
  <Paragraphs>46</Paragraphs>
  <Slides>5</Slides>
  <Notes>1</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5</vt:i4>
      </vt:variant>
    </vt:vector>
  </HeadingPairs>
  <TitlesOfParts>
    <vt:vector size="21" baseType="lpstr">
      <vt:lpstr>Arial</vt:lpstr>
      <vt:lpstr>Calibri</vt:lpstr>
      <vt:lpstr>ITC Franklin Gothic Std Book</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contents</vt:lpstr>
      <vt:lpstr>O1</vt:lpstr>
      <vt:lpstr>O1: image</vt:lpstr>
      <vt:lpstr>O2</vt:lpstr>
      <vt:lpstr>O2: image</vt:lpstr>
      <vt:lpstr>O3</vt:lpstr>
      <vt:lpstr>O3: image</vt:lpstr>
      <vt:lpstr>blank</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lastModifiedBy>Fowers, Alyssa Frielle</cp:lastModifiedBy>
  <cp:revision>74</cp:revision>
  <dcterms:created xsi:type="dcterms:W3CDTF">2016-06-30T12:32:58Z</dcterms:created>
  <dcterms:modified xsi:type="dcterms:W3CDTF">2019-06-03T18:31:57Z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